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8" r:id="rId2"/>
    <p:sldId id="291" r:id="rId3"/>
    <p:sldId id="286" r:id="rId4"/>
    <p:sldId id="287" r:id="rId5"/>
    <p:sldId id="288" r:id="rId6"/>
    <p:sldId id="292" r:id="rId7"/>
    <p:sldId id="293" r:id="rId8"/>
    <p:sldId id="294" r:id="rId9"/>
    <p:sldId id="295" r:id="rId10"/>
    <p:sldId id="296" r:id="rId11"/>
    <p:sldId id="289" r:id="rId12"/>
    <p:sldId id="297" r:id="rId13"/>
    <p:sldId id="290" r:id="rId1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00"/>
    <a:srgbClr val="83B819"/>
    <a:srgbClr val="AFBE00"/>
    <a:srgbClr val="AC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47" autoAdjust="0"/>
  </p:normalViewPr>
  <p:slideViewPr>
    <p:cSldViewPr>
      <p:cViewPr varScale="1">
        <p:scale>
          <a:sx n="70" d="100"/>
          <a:sy n="70" d="100"/>
        </p:scale>
        <p:origin x="714" y="78"/>
      </p:cViewPr>
      <p:guideLst>
        <p:guide orient="horz" pos="2160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5728147-4F38-4B0C-845B-FDD78D0FCB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914D8F-9A1C-40A1-9DDF-FE14BA6E01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882ED4B-520C-4D69-B863-FF0EBAB2E4A7}" type="datetimeFigureOut">
              <a:rPr lang="en-US"/>
              <a:pPr>
                <a:defRPr/>
              </a:pPr>
              <a:t>13-Sep-19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FFA662-897C-4C48-BAAE-57DE1716D5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3CF6E2-BE53-47D3-A368-96EC4C0982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F8565A4-7EEF-4E66-9345-B7352E0BDE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F777477-012A-48D8-965D-03E66D47929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12E5F2A5-B8AE-4D95-990A-EC263ECA7C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FD26E43B-2CF2-41B8-9935-44A3254076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6C6EB35E-8EB0-4546-8E9A-1D4B2531338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AE3854B5-D54A-4572-AE05-B1437347ED1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3BCB6B33-90E3-4990-83AA-48849FAE92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DF42DC6-4D12-4EC9-AC2C-EF4305EC45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ltUpDiag">
          <a:fgClr>
            <a:schemeClr val="tx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D010056-D9EA-48E5-B09E-D0D4D191852A}"/>
              </a:ext>
            </a:extLst>
          </p:cNvPr>
          <p:cNvSpPr/>
          <p:nvPr userDrawn="1"/>
        </p:nvSpPr>
        <p:spPr>
          <a:xfrm flipH="1"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8000">
                <a:schemeClr val="bg1"/>
              </a:gs>
              <a:gs pos="48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ADB05C-0C61-4EA8-AE85-A75A4E1804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230" y="266281"/>
            <a:ext cx="1314054" cy="1924935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50E0A0E-0A1B-4E56-913D-F5D31E189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2567208"/>
            <a:ext cx="7200800" cy="2661992"/>
          </a:xfrm>
          <a:solidFill>
            <a:srgbClr val="FFFFFF">
              <a:alpha val="50196"/>
            </a:srgbClr>
          </a:solidFill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1C4F1A4D-1187-46E0-8FD2-AEC1C6BC0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600" y="5265204"/>
            <a:ext cx="7200800" cy="900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99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51D029C-D8E1-4605-B332-53498A248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0CF935-FDDE-44F6-B703-A2649B30B9FD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09E9CB-9A30-494A-AC14-E0E1ADCC78D9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230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60350"/>
            <a:ext cx="1943100" cy="54371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60350"/>
            <a:ext cx="5676900" cy="54371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09537BEE-161F-47B4-8D77-5AD8A439A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EE5C49-2B27-460D-A4D4-E7B6AFD8993B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E564A6-5A4C-4A72-9174-DE19595B7309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913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63311E-28B3-436E-B66B-D5D34EAA1A87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0788"/>
            <a:ext cx="7772400" cy="4465253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2800"/>
            </a:lvl1pPr>
            <a:lvl2pPr>
              <a:lnSpc>
                <a:spcPct val="110000"/>
              </a:lnSpc>
              <a:spcBef>
                <a:spcPts val="0"/>
              </a:spcBef>
              <a:defRPr sz="2400"/>
            </a:lvl2pPr>
            <a:lvl3pPr>
              <a:lnSpc>
                <a:spcPct val="110000"/>
              </a:lnSpc>
              <a:spcBef>
                <a:spcPts val="0"/>
              </a:spcBef>
              <a:defRPr sz="2000"/>
            </a:lvl3pPr>
            <a:lvl4pPr>
              <a:lnSpc>
                <a:spcPct val="110000"/>
              </a:lnSpc>
              <a:spcBef>
                <a:spcPts val="0"/>
              </a:spcBef>
              <a:defRPr sz="1800"/>
            </a:lvl4pPr>
            <a:lvl5pPr>
              <a:lnSpc>
                <a:spcPct val="110000"/>
              </a:lnSpc>
              <a:spcBef>
                <a:spcPts val="0"/>
              </a:spcBef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E37DB1F-450E-4F0E-AC68-3F75C2547B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D19AA-0256-4FFF-9A9D-C20FF698373C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4887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651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4313"/>
            <a:ext cx="3810000" cy="4536975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2800"/>
            </a:lvl1pPr>
            <a:lvl2pPr>
              <a:lnSpc>
                <a:spcPct val="110000"/>
              </a:lnSpc>
              <a:spcBef>
                <a:spcPts val="0"/>
              </a:spcBef>
              <a:defRPr sz="2400"/>
            </a:lvl2pPr>
            <a:lvl3pPr>
              <a:lnSpc>
                <a:spcPct val="110000"/>
              </a:lnSpc>
              <a:spcBef>
                <a:spcPts val="0"/>
              </a:spcBef>
              <a:defRPr sz="2000"/>
            </a:lvl3pPr>
            <a:lvl4pPr>
              <a:lnSpc>
                <a:spcPct val="110000"/>
              </a:lnSpc>
              <a:spcBef>
                <a:spcPts val="0"/>
              </a:spcBef>
              <a:defRPr sz="1800"/>
            </a:lvl4pPr>
            <a:lvl5pPr>
              <a:lnSpc>
                <a:spcPct val="110000"/>
              </a:lnSpc>
              <a:spcBef>
                <a:spcPts val="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810000" cy="4536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ABF232D7-F079-4142-806C-7D23C82EA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07B0BC-7BB6-4D03-806E-AAE278616859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78CFA6-D5D3-4017-B90C-F369E92108BA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243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704EC7B2-33DD-42F3-B83C-4C11DADA74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BDC790-B71C-4FC6-ADBB-231476F32188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AF0676-A7B1-417F-B877-9FED243BCB3C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111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24F2EB-3668-40A5-B227-3A0369C33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33D750-35AA-4E14-B739-5AC66012436B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3A723D-0E6A-4C96-8634-17E14D10B198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313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5D257B3-43ED-4CAE-8216-5DF56E100C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7474D7-1FC5-458B-BA8A-A349EC62892E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22FD5D-0E45-457D-81F2-13835A746429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0225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193D0E1F-17C4-4B32-9AF9-B2132A487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54500-7E46-4FA1-9CFE-80647BC3273C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FE500E-92CF-42F7-BB51-7BC941FF66A1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5304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C2972728-6180-49A8-A5A7-F236708DBA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D0748B-D8E7-4030-AEC8-7273715E3AE1}"/>
              </a:ext>
            </a:extLst>
          </p:cNvPr>
          <p:cNvSpPr/>
          <p:nvPr userDrawn="1"/>
        </p:nvSpPr>
        <p:spPr>
          <a:xfrm>
            <a:off x="8496138" y="260349"/>
            <a:ext cx="468350" cy="4683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8FC7F9-90E6-41CD-A8BF-CAE7282ED43C}"/>
              </a:ext>
            </a:extLst>
          </p:cNvPr>
          <p:cNvSpPr txBox="1"/>
          <p:nvPr userDrawn="1"/>
        </p:nvSpPr>
        <p:spPr>
          <a:xfrm>
            <a:off x="8496138" y="356025"/>
            <a:ext cx="468350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fld id="{40347F3E-4843-40C4-8FC6-20770B14EDE0}" type="slidenum">
              <a:rPr lang="en-US" sz="1200" smtClean="0">
                <a:solidFill>
                  <a:schemeClr val="bg1"/>
                </a:solidFill>
                <a:latin typeface="+mn-lt"/>
              </a:rPr>
              <a:pPr algn="ctr"/>
              <a:t>‹#›</a:t>
            </a:fld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594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>
            <a:extLst>
              <a:ext uri="{FF2B5EF4-FFF2-40B4-BE49-F238E27FC236}">
                <a16:creationId xmlns:a16="http://schemas.microsoft.com/office/drawing/2014/main" id="{1CEA6085-1615-4161-AF72-AB0370E4FA6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129298"/>
            <a:ext cx="9144003" cy="728701"/>
          </a:xfrm>
          <a:prstGeom prst="rect">
            <a:avLst/>
          </a:prstGeom>
          <a:pattFill prst="ltUpDiag">
            <a:fgClr>
              <a:schemeClr val="tx2"/>
            </a:fgClr>
            <a:bgClr>
              <a:schemeClr val="bg1"/>
            </a:bgClr>
          </a:pattFill>
          <a:ln>
            <a:noFill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rgbClr val="2B2B2B"/>
              </a:solidFill>
              <a:latin typeface="+mn-lt"/>
            </a:endParaRP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1C0B6897-F4DB-4442-A2E5-EC87416E61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6035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10BC350-5A03-44B7-81D3-53BD952E5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99025"/>
            <a:ext cx="7772400" cy="45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B644723-E403-4409-BFD8-552CBFD174C4}"/>
              </a:ext>
            </a:extLst>
          </p:cNvPr>
          <p:cNvSpPr/>
          <p:nvPr userDrawn="1"/>
        </p:nvSpPr>
        <p:spPr>
          <a:xfrm>
            <a:off x="179388" y="6353175"/>
            <a:ext cx="684212" cy="404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A5DD7D1-0E48-4396-A1FC-BD92C4CA7D57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1" y="6129299"/>
            <a:ext cx="9144001" cy="728701"/>
          </a:xfrm>
          <a:prstGeom prst="rect">
            <a:avLst/>
          </a:prstGeom>
          <a:gradFill flip="none" rotWithShape="1">
            <a:gsLst>
              <a:gs pos="9000">
                <a:schemeClr val="bg1"/>
              </a:gs>
              <a:gs pos="24000">
                <a:srgbClr val="FFFFFF">
                  <a:alpha val="50000"/>
                </a:srgbClr>
              </a:gs>
              <a:gs pos="55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00" dirty="0">
              <a:solidFill>
                <a:srgbClr val="2B2B2B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EBCE00-6BB7-47D0-9E8E-5DB01F4F9E1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0" y="6006176"/>
            <a:ext cx="1285326" cy="77119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D1C891-5658-41B3-AF6C-11CCD545E60C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1871700" y="6356351"/>
            <a:ext cx="6624438" cy="277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83B81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Trebuchet MS" panose="020B0603020202020204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Trebuchet MS" panose="020B0603020202020204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Trebuchet MS" panose="020B0603020202020204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Trebuchet MS" panose="020B0603020202020204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Arial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Arial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Arial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83B819"/>
          </a:solidFill>
          <a:latin typeface="Arial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ts val="0"/>
        </a:spcBef>
        <a:spcAft>
          <a:spcPts val="800"/>
        </a:spcAft>
        <a:buChar char="•"/>
        <a:defRPr sz="2800" b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10000"/>
        </a:lnSpc>
        <a:spcBef>
          <a:spcPts val="0"/>
        </a:spcBef>
        <a:spcAft>
          <a:spcPts val="800"/>
        </a:spcAft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lnSpc>
          <a:spcPct val="110000"/>
        </a:lnSpc>
        <a:spcBef>
          <a:spcPts val="0"/>
        </a:spcBef>
        <a:spcAft>
          <a:spcPts val="800"/>
        </a:spcAft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lnSpc>
          <a:spcPct val="110000"/>
        </a:lnSpc>
        <a:spcBef>
          <a:spcPts val="0"/>
        </a:spcBef>
        <a:spcAft>
          <a:spcPts val="800"/>
        </a:spcAft>
        <a:buChar char="–"/>
        <a:defRPr sz="18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lnSpc>
          <a:spcPct val="110000"/>
        </a:lnSpc>
        <a:spcBef>
          <a:spcPts val="0"/>
        </a:spcBef>
        <a:spcAft>
          <a:spcPts val="800"/>
        </a:spcAft>
        <a:buChar char="»"/>
        <a:defRPr sz="18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4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4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4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4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35E7EE-E870-441F-BC5E-7E324C1A6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4077072"/>
            <a:ext cx="7200800" cy="1296144"/>
          </a:xfrm>
        </p:spPr>
        <p:txBody>
          <a:bodyPr/>
          <a:lstStyle/>
          <a:p>
            <a:r>
              <a:rPr lang="de-DE" dirty="0"/>
              <a:t>Quality Management 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D37D343-96C2-4717-B2D5-311D01B779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564" y="5589240"/>
            <a:ext cx="7848872" cy="900100"/>
          </a:xfrm>
        </p:spPr>
        <p:txBody>
          <a:bodyPr/>
          <a:lstStyle/>
          <a:p>
            <a:r>
              <a:rPr lang="en-US" dirty="0"/>
              <a:t>Improving Building Performance through </a:t>
            </a:r>
          </a:p>
          <a:p>
            <a:r>
              <a:rPr lang="en-US" dirty="0"/>
              <a:t>Technical Monitoring and Commissioning</a:t>
            </a:r>
            <a:r>
              <a:rPr lang="en-GB" dirty="0"/>
              <a:t> (REHVA GB29)</a:t>
            </a:r>
            <a:endParaRPr lang="en-US" dirty="0"/>
          </a:p>
        </p:txBody>
      </p:sp>
      <p:pic>
        <p:nvPicPr>
          <p:cNvPr id="7" name="Picture 6" descr="A close up of a building&#10;&#10;Description automatically generated">
            <a:extLst>
              <a:ext uri="{FF2B5EF4-FFF2-40B4-BE49-F238E27FC236}">
                <a16:creationId xmlns:a16="http://schemas.microsoft.com/office/drawing/2014/main" id="{B3ECEA9E-F04B-48A8-94B0-2EA0E7AD8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844" y="2532516"/>
            <a:ext cx="2808312" cy="132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9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3C6B36-4FF9-494C-BD92-1AA30910A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0291"/>
            <a:ext cx="9144000" cy="5377417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23C1D971-2D9E-4F9D-BD75-BCBFA84F36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9844A3-D0B5-4914-BE51-E30FF05F8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8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565580-A5C3-41D4-8B01-FBAE4F0E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Quality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D44B9-9F8D-4144-94DD-8BB95B368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20788"/>
            <a:ext cx="3130116" cy="4465253"/>
          </a:xfrm>
        </p:spPr>
        <p:txBody>
          <a:bodyPr/>
          <a:lstStyle/>
          <a:p>
            <a:r>
              <a:rPr lang="en-GB" dirty="0"/>
              <a:t>Definition of minimum technical requirements for QM-</a:t>
            </a:r>
            <a:r>
              <a:rPr lang="en-GB" dirty="0" err="1"/>
              <a:t>servcies</a:t>
            </a:r>
            <a:endParaRPr lang="en-GB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28A99F-0712-4A3F-B124-4FCEED565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82C6DB-5F64-4018-B5B1-A419E15E7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6403D12-E7F4-476D-893B-04F7744E0D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849"/>
          <a:stretch/>
        </p:blipFill>
        <p:spPr>
          <a:xfrm>
            <a:off x="4283968" y="1452320"/>
            <a:ext cx="4621688" cy="4855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4616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DBBE21-114C-447C-AD42-1CDEA094E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1832"/>
            <a:ext cx="9144000" cy="4974336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04FFC7D3-9EE1-43F1-930B-AFEE28D5D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0754A2-3FE5-4C6D-9E22-82ABB67144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103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565580-A5C3-41D4-8B01-FBAE4F0E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Quality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D44B9-9F8D-4144-94DD-8BB95B368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20788"/>
            <a:ext cx="3130116" cy="4465253"/>
          </a:xfrm>
        </p:spPr>
        <p:txBody>
          <a:bodyPr/>
          <a:lstStyle/>
          <a:p>
            <a:r>
              <a:rPr lang="en-GB" b="1" dirty="0"/>
              <a:t>REHVA GB 29: </a:t>
            </a:r>
            <a:r>
              <a:rPr lang="en-GB" dirty="0"/>
              <a:t>Your Starting Point for High Quality Building Performance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28A99F-0712-4A3F-B124-4FCEED565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BA3525-27AD-4022-9711-3457DA39B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FE97804-77F8-4298-B320-C0B576CB3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499" y="1218495"/>
            <a:ext cx="3340248" cy="4749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357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0BEAF-A5A4-4BA4-9298-88A7A4D47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171400"/>
            <a:ext cx="7772400" cy="1143000"/>
          </a:xfrm>
        </p:spPr>
        <p:txBody>
          <a:bodyPr/>
          <a:lstStyle/>
          <a:p>
            <a:r>
              <a:rPr lang="en-US" sz="2800" dirty="0"/>
              <a:t>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05912-C335-4A06-BF8A-E7630838E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738" y="623095"/>
            <a:ext cx="7772400" cy="5508612"/>
          </a:xfrm>
        </p:spPr>
        <p:txBody>
          <a:bodyPr/>
          <a:lstStyle/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b="1" dirty="0"/>
              <a:t>• Chair: </a:t>
            </a:r>
            <a:r>
              <a:rPr lang="en-US" sz="1200" dirty="0"/>
              <a:t>Stefan </a:t>
            </a:r>
            <a:r>
              <a:rPr lang="en-US" sz="1200" dirty="0" err="1"/>
              <a:t>Plesser</a:t>
            </a:r>
            <a:r>
              <a:rPr lang="en-US" sz="1200" dirty="0"/>
              <a:t>, </a:t>
            </a:r>
            <a:r>
              <a:rPr lang="en-US" sz="1200" dirty="0" err="1"/>
              <a:t>synavision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/>
              <a:t>• Chair: </a:t>
            </a:r>
            <a:r>
              <a:rPr lang="en-US" sz="1200" dirty="0"/>
              <a:t>Ole Teisen, </a:t>
            </a:r>
            <a:r>
              <a:rPr lang="en-US" sz="1200" dirty="0" err="1"/>
              <a:t>Sweco</a:t>
            </a:r>
            <a:r>
              <a:rPr lang="en-US" sz="1200" dirty="0"/>
              <a:t> </a:t>
            </a:r>
            <a:r>
              <a:rPr lang="en-US" sz="1200" dirty="0" err="1"/>
              <a:t>Danmark</a:t>
            </a:r>
            <a:r>
              <a:rPr lang="en-US" sz="1200" dirty="0"/>
              <a:t> A/S </a:t>
            </a:r>
          </a:p>
          <a:p>
            <a:pPr marL="0" indent="0">
              <a:buNone/>
            </a:pPr>
            <a:r>
              <a:rPr lang="it-IT" sz="1200" dirty="0"/>
              <a:t>• </a:t>
            </a:r>
            <a:r>
              <a:rPr lang="it-IT" sz="1200" b="1" dirty="0"/>
              <a:t>Chair: </a:t>
            </a:r>
            <a:r>
              <a:rPr lang="it-IT" sz="1200" dirty="0"/>
              <a:t>Livio Mazzarella, AiCARR/Politecnico di Milano </a:t>
            </a:r>
          </a:p>
          <a:p>
            <a:pPr marL="0" indent="0">
              <a:buNone/>
            </a:pPr>
            <a:r>
              <a:rPr lang="en-US" sz="1200" dirty="0"/>
              <a:t>• Christian Feldmann, AICVF </a:t>
            </a:r>
          </a:p>
          <a:p>
            <a:pPr marL="0" indent="0">
              <a:buNone/>
            </a:pPr>
            <a:r>
              <a:rPr lang="en-US" sz="1200" dirty="0"/>
              <a:t>• Zoltan Magyar, ETE </a:t>
            </a:r>
          </a:p>
          <a:p>
            <a:pPr marL="0" indent="0">
              <a:buNone/>
            </a:pPr>
            <a:r>
              <a:rPr lang="en-US" sz="1200" dirty="0"/>
              <a:t>• Luca Alberto Piterà, AICARR </a:t>
            </a:r>
          </a:p>
          <a:p>
            <a:pPr marL="0" indent="0">
              <a:buNone/>
            </a:pPr>
            <a:r>
              <a:rPr lang="en-US" sz="1200" dirty="0"/>
              <a:t>• Niels Delaere, Factor 4 </a:t>
            </a:r>
          </a:p>
          <a:p>
            <a:pPr marL="0" indent="0">
              <a:buNone/>
            </a:pPr>
            <a:r>
              <a:rPr lang="en-US" sz="1200" dirty="0"/>
              <a:t>• Manuel Krempl, E-</a:t>
            </a:r>
            <a:r>
              <a:rPr lang="en-US" sz="1200" dirty="0" err="1"/>
              <a:t>sieben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dirty="0"/>
              <a:t>• Michele Liziero, Energy Team </a:t>
            </a:r>
          </a:p>
          <a:p>
            <a:pPr marL="0" indent="0">
              <a:buNone/>
            </a:pPr>
            <a:r>
              <a:rPr lang="de-DE" sz="1200" dirty="0"/>
              <a:t>• Jan Mehnert, Institut für Gebäude- und Solartechnik </a:t>
            </a:r>
          </a:p>
          <a:p>
            <a:pPr marL="0" indent="0">
              <a:buNone/>
            </a:pPr>
            <a:r>
              <a:rPr lang="en-US" sz="1200" dirty="0"/>
              <a:t>• Marco </a:t>
            </a:r>
            <a:r>
              <a:rPr lang="en-US" sz="1200" dirty="0" err="1"/>
              <a:t>Pietrobon</a:t>
            </a:r>
            <a:r>
              <a:rPr lang="en-US" sz="1200" dirty="0"/>
              <a:t>, Polytechnic of Milan </a:t>
            </a:r>
          </a:p>
          <a:p>
            <a:pPr marL="0" indent="0">
              <a:buNone/>
            </a:pPr>
            <a:r>
              <a:rPr lang="en-US" sz="1200" dirty="0"/>
              <a:t>• Andrew Sutton, BRE </a:t>
            </a:r>
          </a:p>
          <a:p>
            <a:pPr marL="0" indent="0">
              <a:buNone/>
            </a:pPr>
            <a:r>
              <a:rPr lang="en-US" sz="1200" dirty="0"/>
              <a:t>• Ivo </a:t>
            </a:r>
            <a:r>
              <a:rPr lang="en-US" sz="1200" dirty="0" err="1"/>
              <a:t>Slavotínek</a:t>
            </a:r>
            <a:r>
              <a:rPr lang="en-US" sz="1200" dirty="0"/>
              <a:t>, </a:t>
            </a:r>
            <a:r>
              <a:rPr lang="en-US" sz="1200" dirty="0" err="1"/>
              <a:t>Enesa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/>
              <a:t>Reviewers</a:t>
            </a:r>
          </a:p>
          <a:p>
            <a:pPr marL="0" indent="0">
              <a:buNone/>
            </a:pPr>
            <a:r>
              <a:rPr lang="en-US" sz="1200" dirty="0"/>
              <a:t>• Andres </a:t>
            </a:r>
            <a:r>
              <a:rPr lang="en-US" sz="1200" dirty="0" err="1"/>
              <a:t>Sepuldeva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dirty="0"/>
              <a:t>• Bonnie Brook </a:t>
            </a:r>
          </a:p>
          <a:p>
            <a:pPr marL="0" indent="0">
              <a:buNone/>
            </a:pPr>
            <a:r>
              <a:rPr lang="en-US" sz="1200" dirty="0"/>
              <a:t>• Luca Alberto </a:t>
            </a:r>
            <a:r>
              <a:rPr lang="en-US" sz="1200" dirty="0" err="1"/>
              <a:t>Pitera</a:t>
            </a:r>
            <a:r>
              <a:rPr lang="en-US" sz="1200" dirty="0"/>
              <a:t>’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egnaposto piè di pagina 3">
            <a:extLst>
              <a:ext uri="{FF2B5EF4-FFF2-40B4-BE49-F238E27FC236}">
                <a16:creationId xmlns:a16="http://schemas.microsoft.com/office/drawing/2014/main" id="{5D8DD960-2F63-4D42-8D75-4BB2EACC7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E03401-A3EE-441A-9B9A-FF9D8B170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16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565580-A5C3-41D4-8B01-FBAE4F0E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Quality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D44B9-9F8D-4144-94DD-8BB95B368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Guidebook 29 </a:t>
            </a:r>
          </a:p>
          <a:p>
            <a:endParaRPr lang="en-GB" dirty="0"/>
          </a:p>
          <a:p>
            <a:pPr lvl="1"/>
            <a:r>
              <a:rPr lang="en-GB" dirty="0"/>
              <a:t>gives an overview on Technical Monitoring and Commissioning as means of Quality Management for Buildings</a:t>
            </a:r>
          </a:p>
          <a:p>
            <a:pPr lvl="1"/>
            <a:r>
              <a:rPr lang="en-GB" dirty="0"/>
              <a:t>GB29 addresses building owners, </a:t>
            </a:r>
            <a:br>
              <a:rPr lang="en-GB" dirty="0"/>
            </a:br>
            <a:r>
              <a:rPr lang="en-GB" dirty="0"/>
              <a:t>not technical experts</a:t>
            </a:r>
          </a:p>
          <a:p>
            <a:pPr lvl="1"/>
            <a:r>
              <a:rPr lang="en-GB" dirty="0"/>
              <a:t>Explains Why and What, not How</a:t>
            </a:r>
          </a:p>
          <a:p>
            <a:endParaRPr lang="en-GB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28A99F-0712-4A3F-B124-4FCEED565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D4EAE2-BA4B-4C88-AD0B-A7FC20B9E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8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565580-A5C3-41D4-8B01-FBAE4F0E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Quality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D44B9-9F8D-4144-94DD-8BB95B368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Focus on Quality Control Loops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800" dirty="0"/>
              <a:t>Set Target Values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800" dirty="0"/>
              <a:t>Collect Data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800" dirty="0"/>
              <a:t>Evaluate Fulfilment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1800" dirty="0"/>
              <a:t>Give Feedback</a:t>
            </a:r>
          </a:p>
          <a:p>
            <a:pPr marL="914400" lvl="1" indent="-457200">
              <a:buFont typeface="+mj-lt"/>
              <a:buAutoNum type="arabicPeriod"/>
            </a:pPr>
            <a:endParaRPr lang="en-GB" sz="1800" dirty="0"/>
          </a:p>
          <a:p>
            <a:endParaRPr lang="en-GB" sz="18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28A99F-0712-4A3F-B124-4FCEED565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3E81E34-2091-4174-9F67-DDB6E8227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36" y="3769994"/>
            <a:ext cx="8026660" cy="2268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19B06B-AAB8-4888-AA64-0EFFD68AF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37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565580-A5C3-41D4-8B01-FBAE4F0ED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Quality Management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3D44B9-9F8D-4144-94DD-8BB95B368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520788"/>
            <a:ext cx="3130116" cy="4465253"/>
          </a:xfrm>
        </p:spPr>
        <p:txBody>
          <a:bodyPr/>
          <a:lstStyle/>
          <a:p>
            <a:r>
              <a:rPr lang="en-GB" dirty="0"/>
              <a:t>Easy to grasp overview</a:t>
            </a:r>
          </a:p>
          <a:p>
            <a:r>
              <a:rPr lang="en-GB" dirty="0"/>
              <a:t>Definitions of tasks and deliverables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28A99F-0712-4A3F-B124-4FCEED5653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F48872-9713-4D8C-8D82-9E54E16FA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B83C342-EFB0-437F-9474-7022028C6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1334631"/>
            <a:ext cx="4789042" cy="4689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1426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182DBBA1-3D56-4D06-BA28-BAA901666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89" y="1070668"/>
            <a:ext cx="9144000" cy="5288548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1718E5BC-C227-48BC-8BB5-5CE0A0658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636C38-F3E3-47B6-BF33-5A51876BA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66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F907F6-5543-4447-968F-7AAB34663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9723"/>
            <a:ext cx="9144000" cy="3658554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E59B2A90-7C4C-4C0D-BB3B-9F5861834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47B11F-3564-4F2B-88A2-7F0C01E00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64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A6BFEE-4C64-4A16-81C2-5EAFD5BEF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16" y="980728"/>
            <a:ext cx="9144000" cy="4314491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E64C9E5A-19A6-4734-A11B-16B8CF296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165C35-DC7F-4F8F-9D75-F14FE1401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413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07C7EF-61B6-4FD4-8916-A6CF4C8C0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7929"/>
            <a:ext cx="9144000" cy="4402142"/>
          </a:xfrm>
          <a:prstGeom prst="rect">
            <a:avLst/>
          </a:prstGeom>
        </p:spPr>
      </p:pic>
      <p:sp>
        <p:nvSpPr>
          <p:cNvPr id="5" name="Segnaposto piè di pagina 3">
            <a:extLst>
              <a:ext uri="{FF2B5EF4-FFF2-40B4-BE49-F238E27FC236}">
                <a16:creationId xmlns:a16="http://schemas.microsoft.com/office/drawing/2014/main" id="{1CBA00E4-07C2-4AAE-BF23-81AA1C0CC6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71700" y="6356351"/>
            <a:ext cx="6624438" cy="277005"/>
          </a:xfrm>
        </p:spPr>
        <p:txBody>
          <a:bodyPr/>
          <a:lstStyle/>
          <a:p>
            <a:r>
              <a:rPr lang="de-DE" dirty="0"/>
              <a:t>Quality Management </a:t>
            </a:r>
            <a:r>
              <a:rPr lang="de-DE" dirty="0" err="1"/>
              <a:t>for</a:t>
            </a:r>
            <a:r>
              <a:rPr lang="de-DE" dirty="0"/>
              <a:t> Buildings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65A8CE-260A-4A97-8993-5C0959310A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348" y="6097612"/>
            <a:ext cx="1442914" cy="76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444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REHVA palette">
      <a:dk1>
        <a:srgbClr val="000000"/>
      </a:dk1>
      <a:lt1>
        <a:srgbClr val="FFFFFF"/>
      </a:lt1>
      <a:dk2>
        <a:srgbClr val="83B819"/>
      </a:dk2>
      <a:lt2>
        <a:srgbClr val="2A2A2B"/>
      </a:lt2>
      <a:accent1>
        <a:srgbClr val="DDDDDD"/>
      </a:accent1>
      <a:accent2>
        <a:srgbClr val="808080"/>
      </a:accent2>
      <a:accent3>
        <a:srgbClr val="FFFFFF"/>
      </a:accent3>
      <a:accent4>
        <a:srgbClr val="E46C0A"/>
      </a:accent4>
      <a:accent5>
        <a:srgbClr val="EBEBEB"/>
      </a:accent5>
      <a:accent6>
        <a:srgbClr val="737373"/>
      </a:accent6>
      <a:hlink>
        <a:srgbClr val="83B819"/>
      </a:hlink>
      <a:folHlink>
        <a:srgbClr val="737373"/>
      </a:folHlink>
    </a:clrScheme>
    <a:fontScheme name="REHVA fonts">
      <a:majorFont>
        <a:latin typeface="Trebuchet MS"/>
        <a:ea typeface=""/>
        <a:cs typeface="Times New Roman"/>
      </a:majorFont>
      <a:minorFont>
        <a:latin typeface="Trebuchet MS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Microsoft Office PowerPoint</Application>
  <PresentationFormat>On-screen Show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Times New Roman</vt:lpstr>
      <vt:lpstr>Trebuchet MS</vt:lpstr>
      <vt:lpstr>Default Design</vt:lpstr>
      <vt:lpstr>Quality Management  for Buildings</vt:lpstr>
      <vt:lpstr>Task Force</vt:lpstr>
      <vt:lpstr>Introducing Quality Management</vt:lpstr>
      <vt:lpstr>Introducing Quality Management</vt:lpstr>
      <vt:lpstr>Introducing Quality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Introducing Quality Management</vt:lpstr>
      <vt:lpstr>PowerPoint Presentation</vt:lpstr>
      <vt:lpstr>Introducing Quality Management</vt:lpstr>
    </vt:vector>
  </TitlesOfParts>
  <Company>Halton Oy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Virta Maija</dc:creator>
  <cp:lastModifiedBy>Matteo Urbani</cp:lastModifiedBy>
  <cp:revision>118</cp:revision>
  <dcterms:created xsi:type="dcterms:W3CDTF">2009-08-27T12:50:45Z</dcterms:created>
  <dcterms:modified xsi:type="dcterms:W3CDTF">2019-09-13T13:32:13Z</dcterms:modified>
</cp:coreProperties>
</file>